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B8E374-2B78-B6D8-D8B4-65F865B7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14D08F-2FFC-3344-964F-A703E836E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B804C8-4C74-C43E-571D-87CFFF39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2B6A5A-2719-583A-9ADD-65C4C3343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523F44-9DD0-7372-BD8F-3B2241B8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6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4C9BA0-C8FD-E7B4-6730-33FA1A83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7BC27C-6E65-51C8-59EA-2F38A9508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7972C9-6DFA-F362-C7A0-484DC0B7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1E85D0-1EAA-0BF9-43C0-5435DFB58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73885-C9C1-7289-6205-AFA15D5A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18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984EFB-B202-E74D-349B-483490043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6B9450-5242-2A8F-BEBD-365199CD4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2B4F3-8952-5F6F-8572-7236A33A7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C7FA05-8B13-4783-1FAE-8B4C6BE86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E883A-DCF2-22E9-9B8F-D50B918F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8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B91DC-CAA0-7A14-A277-7EC1F678D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C1F930-7750-ACD8-9993-5355FE910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50157-BC16-2FA2-F9D6-5DDC4DB9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511BD5-43F1-5677-31D8-3E5B0130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0996E-209C-7D13-6C38-22F212C32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15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8EEFD-E742-205D-B3F0-B78395D88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4DFB4C-1521-96C2-D253-5791FAB56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B457E-A6EC-AFE7-DEE5-54483B03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B2EDA5-77C8-2BE4-B640-90F1DFF68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8C0F8-05D0-BE40-8FA1-3A744629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0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AC2942-288E-E4C7-D06F-6C23E58E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0B3D9A-6E6B-DB69-96A4-C457AE506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B8CF6D-5247-30D9-C120-9AB1A3EA0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06B4E9-C141-FD03-5BAA-F5E88C27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D28BF1-C363-044E-C2D0-D8BCAE45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69A171-BC26-CE7B-C560-87D218E57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2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DD6189-7ED8-D815-63B2-460D277A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62C19C-9FBD-0DC4-765A-1F849EE72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34B092-365A-47E6-3183-BA373AD7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5992417-5BC8-C58B-3293-31533B6F1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08B90C-CBCA-F1D8-600C-9F657C7A0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43BB461-8423-9930-2218-E9CB660D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A0AAA9B-4E31-8A65-E5F5-3838B570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6CD9EF-3103-525C-6CEC-4190F6CB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4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FC4BC4-2F65-3AC1-E2E4-BFFE2849A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C10FF7-55B6-F1FD-9F76-494CE030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567E9E-3D8D-F32F-C57D-A1D1CA351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A4ECEA-4DF5-2A96-271B-D6C678F7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2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CCF69D-C723-6DAD-0A8D-4B659D6B7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93A43-8DD8-22F8-7621-FCDBD91C0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AC5A40-7AB6-18E1-5FA4-958975F55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14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B43B5-C219-DBF2-1699-C8686B603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9DCBE8-4AC3-8AF2-1716-30D87BC18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95F994-02C5-3238-3176-715F61D02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778BC5-94BA-4D7E-76FC-D8A95773C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9F4695-A106-B2DD-1749-9AFF7E39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4010E1-2FC2-5144-5F35-ED813199E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56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A74EB-8D0D-2557-8294-EE5730D16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355805F-E402-1773-C495-0E0D6B113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BC44C2-002B-48D5-4FA2-122D75AA6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8318D0-BE12-CC49-410B-5ACBC544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42583D-1E66-6D90-CDA7-6033F9BF7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215C8C-3776-50A2-EC41-E83BF4CD3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9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457813-0DD3-A949-2D4E-19AA0834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42E88B-51E5-DE43-1A2A-39F2FA333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4386AB-657D-AB77-1C30-1438BDDE5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6DC08-EEE2-4150-B57B-C6420077FE8C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C40B5C-0D09-1B8B-7B91-4F1E2DF3B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D7FEAB-B5A0-3541-B025-941EE1745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DCDB-D90B-421E-9090-C23304D61F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41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29F2334-4AC5-02B3-0024-099A3C4E3C5A}"/>
              </a:ext>
            </a:extLst>
          </p:cNvPr>
          <p:cNvSpPr/>
          <p:nvPr/>
        </p:nvSpPr>
        <p:spPr>
          <a:xfrm>
            <a:off x="2855650" y="0"/>
            <a:ext cx="6480700" cy="539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インシデント発生時における組織内と外部関係機関（事業者、厚生労働省、警察等）の連絡体制</a:t>
            </a:r>
            <a:endParaRPr 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08B9AB7-58AD-96BA-0F47-4903E116987F}"/>
              </a:ext>
            </a:extLst>
          </p:cNvPr>
          <p:cNvSpPr/>
          <p:nvPr/>
        </p:nvSpPr>
        <p:spPr>
          <a:xfrm>
            <a:off x="5010727" y="1280211"/>
            <a:ext cx="2170546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経営層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60E4642-5BBA-4F15-AC76-2BB321B5E508}"/>
              </a:ext>
            </a:extLst>
          </p:cNvPr>
          <p:cNvSpPr/>
          <p:nvPr/>
        </p:nvSpPr>
        <p:spPr>
          <a:xfrm>
            <a:off x="4655127" y="1999755"/>
            <a:ext cx="2881746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情報セキュリティ責任者（ＣＩＳＯ）</a:t>
            </a:r>
          </a:p>
          <a:p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097A3C-4C67-FDDB-065C-6A5CF3CDE9C0}"/>
              </a:ext>
            </a:extLst>
          </p:cNvPr>
          <p:cNvSpPr/>
          <p:nvPr/>
        </p:nvSpPr>
        <p:spPr>
          <a:xfrm>
            <a:off x="4655127" y="2706454"/>
            <a:ext cx="2881746" cy="7217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医療情報システム安全管理責任者</a:t>
            </a:r>
          </a:p>
          <a:p>
            <a:pPr algn="ctr"/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（システム管理者等）</a:t>
            </a:r>
          </a:p>
          <a:p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A51560D-AE0C-1B99-9ED8-A4003A81C1E4}"/>
              </a:ext>
            </a:extLst>
          </p:cNvPr>
          <p:cNvSpPr/>
          <p:nvPr/>
        </p:nvSpPr>
        <p:spPr>
          <a:xfrm>
            <a:off x="342990" y="1277820"/>
            <a:ext cx="2170546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医療機関内ＣＳＩＲＴ</a:t>
            </a:r>
          </a:p>
          <a:p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9D412B7-0CBD-0438-DA98-A907EB9CDFF8}"/>
              </a:ext>
            </a:extLst>
          </p:cNvPr>
          <p:cNvSpPr/>
          <p:nvPr/>
        </p:nvSpPr>
        <p:spPr>
          <a:xfrm>
            <a:off x="5019963" y="4737934"/>
            <a:ext cx="2170546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部門責任者（〇〇部）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2E0C454-B55B-1412-E6A4-FE4E49977B78}"/>
              </a:ext>
            </a:extLst>
          </p:cNvPr>
          <p:cNvSpPr/>
          <p:nvPr/>
        </p:nvSpPr>
        <p:spPr>
          <a:xfrm>
            <a:off x="4473343" y="5456585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システムの管理者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F0C31F0-236F-81FE-639D-076F08F45521}"/>
              </a:ext>
            </a:extLst>
          </p:cNvPr>
          <p:cNvSpPr/>
          <p:nvPr/>
        </p:nvSpPr>
        <p:spPr>
          <a:xfrm>
            <a:off x="6150258" y="5456585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機器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の管理者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805A94B-E36F-6E99-621A-BDDACFCC5F7B}"/>
              </a:ext>
            </a:extLst>
          </p:cNvPr>
          <p:cNvSpPr/>
          <p:nvPr/>
        </p:nvSpPr>
        <p:spPr>
          <a:xfrm>
            <a:off x="4473343" y="6175236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医療従事者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0481131-65D8-BC2A-CA7D-9E1824B28C4A}"/>
              </a:ext>
            </a:extLst>
          </p:cNvPr>
          <p:cNvSpPr/>
          <p:nvPr/>
        </p:nvSpPr>
        <p:spPr>
          <a:xfrm>
            <a:off x="6150258" y="6175236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医療従事者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C44D68C-999E-ADAC-725F-DFE5B707EB51}"/>
              </a:ext>
            </a:extLst>
          </p:cNvPr>
          <p:cNvSpPr/>
          <p:nvPr/>
        </p:nvSpPr>
        <p:spPr>
          <a:xfrm>
            <a:off x="889610" y="4737934"/>
            <a:ext cx="2170546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部門責任者（〇〇部）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D4D005B-CCD3-B48C-0F79-2CD0A74B6C6B}"/>
              </a:ext>
            </a:extLst>
          </p:cNvPr>
          <p:cNvSpPr/>
          <p:nvPr/>
        </p:nvSpPr>
        <p:spPr>
          <a:xfrm>
            <a:off x="342990" y="5456585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システムの管理者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62D7C50-039A-F077-9CC0-9374D4C8F4FF}"/>
              </a:ext>
            </a:extLst>
          </p:cNvPr>
          <p:cNvSpPr/>
          <p:nvPr/>
        </p:nvSpPr>
        <p:spPr>
          <a:xfrm>
            <a:off x="2019905" y="5456585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機器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の管理者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4942362-C27B-35F8-A8D5-B887CCB06B04}"/>
              </a:ext>
            </a:extLst>
          </p:cNvPr>
          <p:cNvSpPr/>
          <p:nvPr/>
        </p:nvSpPr>
        <p:spPr>
          <a:xfrm>
            <a:off x="342990" y="6175236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医療従事者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24477B9-B3BC-6B78-71A1-CC8813618CBE}"/>
              </a:ext>
            </a:extLst>
          </p:cNvPr>
          <p:cNvSpPr/>
          <p:nvPr/>
        </p:nvSpPr>
        <p:spPr>
          <a:xfrm>
            <a:off x="2019905" y="6175236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医療従事者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24C3B2C-1FBF-4951-7A74-79027060E7E1}"/>
              </a:ext>
            </a:extLst>
          </p:cNvPr>
          <p:cNvSpPr/>
          <p:nvPr/>
        </p:nvSpPr>
        <p:spPr>
          <a:xfrm>
            <a:off x="9131844" y="4737934"/>
            <a:ext cx="2170546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部門責任者（〇〇部）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BF2BF93-88CE-B99B-FC64-E2EE8081BAE1}"/>
              </a:ext>
            </a:extLst>
          </p:cNvPr>
          <p:cNvSpPr/>
          <p:nvPr/>
        </p:nvSpPr>
        <p:spPr>
          <a:xfrm>
            <a:off x="8585224" y="5456585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システムの管理者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DE6761A-FA81-1FC4-6515-D40A1438E69A}"/>
              </a:ext>
            </a:extLst>
          </p:cNvPr>
          <p:cNvSpPr/>
          <p:nvPr/>
        </p:nvSpPr>
        <p:spPr>
          <a:xfrm>
            <a:off x="10262139" y="5456585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部門</a:t>
            </a:r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機器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の管理者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080BBDB-BEF1-0FCA-0F5C-94BBC18B5F8D}"/>
              </a:ext>
            </a:extLst>
          </p:cNvPr>
          <p:cNvSpPr/>
          <p:nvPr/>
        </p:nvSpPr>
        <p:spPr>
          <a:xfrm>
            <a:off x="8585224" y="6175236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医療従事者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DEB3136-C170-7D97-DF7B-E9C0CFAA21E8}"/>
              </a:ext>
            </a:extLst>
          </p:cNvPr>
          <p:cNvSpPr/>
          <p:nvPr/>
        </p:nvSpPr>
        <p:spPr>
          <a:xfrm>
            <a:off x="10262139" y="6175236"/>
            <a:ext cx="1576477" cy="568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医療従事者</a:t>
            </a:r>
            <a:endParaRPr lang="zh-TW" altLang="en-US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</a:p>
          <a:p>
            <a:r>
              <a:rPr lang="zh-TW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zh-TW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zh-TW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FFC4233-5665-AB87-4A48-12D9859BFB71}"/>
              </a:ext>
            </a:extLst>
          </p:cNvPr>
          <p:cNvSpPr/>
          <p:nvPr/>
        </p:nvSpPr>
        <p:spPr>
          <a:xfrm>
            <a:off x="8977072" y="558276"/>
            <a:ext cx="2881746" cy="721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医療情報システムベンダー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会社名：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kumimoji="1" lang="ja-JP" altLang="en-US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5F8BA68-EA8D-B261-DECA-99CDF4A67896}"/>
              </a:ext>
            </a:extLst>
          </p:cNvPr>
          <p:cNvSpPr/>
          <p:nvPr/>
        </p:nvSpPr>
        <p:spPr>
          <a:xfrm>
            <a:off x="8977072" y="1353514"/>
            <a:ext cx="2881746" cy="721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情報セキュリティ事業者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会社名：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kumimoji="1" lang="ja-JP" altLang="en-US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3CA0CB8-C32F-829C-50AF-B08AAAE88BCC}"/>
              </a:ext>
            </a:extLst>
          </p:cNvPr>
          <p:cNvSpPr/>
          <p:nvPr/>
        </p:nvSpPr>
        <p:spPr>
          <a:xfrm>
            <a:off x="8977072" y="2127343"/>
            <a:ext cx="2881746" cy="721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外部有識者（顧問弁護士等）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会社名：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kumimoji="1" lang="ja-JP" altLang="en-US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AA30C7C-57E1-8214-7187-85F45AE87A1D}"/>
              </a:ext>
            </a:extLst>
          </p:cNvPr>
          <p:cNvSpPr/>
          <p:nvPr/>
        </p:nvSpPr>
        <p:spPr>
          <a:xfrm>
            <a:off x="8977072" y="2918538"/>
            <a:ext cx="2891274" cy="721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都道府県警察の担当部署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会社名：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担当者：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050" kern="100" dirty="0" err="1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xxxx</a:t>
            </a:r>
            <a:endParaRPr kumimoji="1"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B4AD18D-7298-A77D-F25C-C89B065018E3}"/>
              </a:ext>
            </a:extLst>
          </p:cNvPr>
          <p:cNvSpPr/>
          <p:nvPr/>
        </p:nvSpPr>
        <p:spPr>
          <a:xfrm>
            <a:off x="8977071" y="3709733"/>
            <a:ext cx="2891273" cy="721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厚生労働省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担当者</a:t>
            </a:r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：医政局特定医薬品開発支援・</a:t>
            </a:r>
            <a:endParaRPr lang="en-US" altLang="ja-JP" sz="1050" kern="1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50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医療情報担当参事官室</a:t>
            </a:r>
            <a:endParaRPr lang="ja-JP" altLang="ja-JP" sz="105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連絡先：</a:t>
            </a:r>
            <a:r>
              <a:rPr lang="en-US" altLang="ja-JP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03-6812-7837</a:t>
            </a:r>
            <a:endParaRPr kumimoji="1" lang="ja-JP" altLang="en-US" dirty="0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9B917124-EF5A-7241-B3FC-821FF95EF210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>
            <a:off x="6096000" y="1848771"/>
            <a:ext cx="0" cy="150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D4EF9FA-7BB3-080F-3DB9-F43591545334}"/>
              </a:ext>
            </a:extLst>
          </p:cNvPr>
          <p:cNvCxnSpPr/>
          <p:nvPr/>
        </p:nvCxnSpPr>
        <p:spPr>
          <a:xfrm>
            <a:off x="6096000" y="2568315"/>
            <a:ext cx="0" cy="150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8AEE185-12FD-B0BB-6B77-33B873913B33}"/>
              </a:ext>
            </a:extLst>
          </p:cNvPr>
          <p:cNvCxnSpPr>
            <a:cxnSpLocks/>
          </p:cNvCxnSpPr>
          <p:nvPr/>
        </p:nvCxnSpPr>
        <p:spPr>
          <a:xfrm>
            <a:off x="6098600" y="3418763"/>
            <a:ext cx="0" cy="13758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8D8FC00-5CA1-BB46-7092-6A15A6B31A50}"/>
              </a:ext>
            </a:extLst>
          </p:cNvPr>
          <p:cNvCxnSpPr>
            <a:cxnSpLocks/>
          </p:cNvCxnSpPr>
          <p:nvPr/>
        </p:nvCxnSpPr>
        <p:spPr>
          <a:xfrm>
            <a:off x="1972770" y="4584742"/>
            <a:ext cx="82328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C978C89-DCA0-5322-16B0-42DA4600D1C2}"/>
              </a:ext>
            </a:extLst>
          </p:cNvPr>
          <p:cNvCxnSpPr>
            <a:cxnSpLocks/>
          </p:cNvCxnSpPr>
          <p:nvPr/>
        </p:nvCxnSpPr>
        <p:spPr>
          <a:xfrm>
            <a:off x="1972770" y="4587798"/>
            <a:ext cx="0" cy="150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CB2A2660-1064-C512-5AE2-15ABE58847E7}"/>
              </a:ext>
            </a:extLst>
          </p:cNvPr>
          <p:cNvCxnSpPr>
            <a:cxnSpLocks/>
          </p:cNvCxnSpPr>
          <p:nvPr/>
        </p:nvCxnSpPr>
        <p:spPr>
          <a:xfrm>
            <a:off x="10205577" y="4587798"/>
            <a:ext cx="0" cy="150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B6D388C6-5301-ED3B-7310-6F5BEC19222C}"/>
              </a:ext>
            </a:extLst>
          </p:cNvPr>
          <p:cNvCxnSpPr>
            <a:cxnSpLocks/>
          </p:cNvCxnSpPr>
          <p:nvPr/>
        </p:nvCxnSpPr>
        <p:spPr>
          <a:xfrm>
            <a:off x="7536873" y="3067322"/>
            <a:ext cx="7210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3154E2D0-CCC6-4DB5-3E5A-DD8B3552FA85}"/>
              </a:ext>
            </a:extLst>
          </p:cNvPr>
          <p:cNvCxnSpPr>
            <a:cxnSpLocks/>
          </p:cNvCxnSpPr>
          <p:nvPr/>
        </p:nvCxnSpPr>
        <p:spPr>
          <a:xfrm>
            <a:off x="8250716" y="868561"/>
            <a:ext cx="0" cy="326980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7E07F65E-DDDD-2A72-C088-DEA1E5AB09A2}"/>
              </a:ext>
            </a:extLst>
          </p:cNvPr>
          <p:cNvCxnSpPr>
            <a:cxnSpLocks/>
          </p:cNvCxnSpPr>
          <p:nvPr/>
        </p:nvCxnSpPr>
        <p:spPr>
          <a:xfrm>
            <a:off x="8250716" y="913327"/>
            <a:ext cx="721007" cy="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56DD4480-0336-E269-5ADC-D9FBCFC8B176}"/>
              </a:ext>
            </a:extLst>
          </p:cNvPr>
          <p:cNvCxnSpPr>
            <a:cxnSpLocks/>
          </p:cNvCxnSpPr>
          <p:nvPr/>
        </p:nvCxnSpPr>
        <p:spPr>
          <a:xfrm>
            <a:off x="8250716" y="1714381"/>
            <a:ext cx="721007" cy="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442F5C1D-44F3-04FF-1690-C4E89FF0B4BE}"/>
              </a:ext>
            </a:extLst>
          </p:cNvPr>
          <p:cNvCxnSpPr>
            <a:cxnSpLocks/>
          </p:cNvCxnSpPr>
          <p:nvPr/>
        </p:nvCxnSpPr>
        <p:spPr>
          <a:xfrm>
            <a:off x="8250716" y="2468525"/>
            <a:ext cx="721007" cy="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315E4175-B6F9-DBE6-0169-D10BFCA84ADF}"/>
              </a:ext>
            </a:extLst>
          </p:cNvPr>
          <p:cNvCxnSpPr>
            <a:cxnSpLocks/>
          </p:cNvCxnSpPr>
          <p:nvPr/>
        </p:nvCxnSpPr>
        <p:spPr>
          <a:xfrm>
            <a:off x="8250716" y="3279231"/>
            <a:ext cx="721007" cy="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3FB1ABC8-0B3F-13E3-7BA9-7AF61A5DDE59}"/>
              </a:ext>
            </a:extLst>
          </p:cNvPr>
          <p:cNvCxnSpPr>
            <a:cxnSpLocks/>
          </p:cNvCxnSpPr>
          <p:nvPr/>
        </p:nvCxnSpPr>
        <p:spPr>
          <a:xfrm>
            <a:off x="8250716" y="4080509"/>
            <a:ext cx="721007" cy="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C7E41977-F02C-AFFC-90B6-5C9080942B9A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2513536" y="1861616"/>
            <a:ext cx="2141591" cy="1205706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D4D9DFF6-2D3C-9D01-43AF-B82E263D2E39}"/>
              </a:ext>
            </a:extLst>
          </p:cNvPr>
          <p:cNvCxnSpPr>
            <a:cxnSpLocks/>
          </p:cNvCxnSpPr>
          <p:nvPr/>
        </p:nvCxnSpPr>
        <p:spPr>
          <a:xfrm flipH="1" flipV="1">
            <a:off x="2019905" y="1848571"/>
            <a:ext cx="2635222" cy="2307758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15323ADA-6BA1-CF81-6B17-778CDB01EFDB}"/>
              </a:ext>
            </a:extLst>
          </p:cNvPr>
          <p:cNvCxnSpPr>
            <a:cxnSpLocks/>
            <a:stCxn id="16" idx="1"/>
            <a:endCxn id="15" idx="2"/>
          </p:cNvCxnSpPr>
          <p:nvPr/>
        </p:nvCxnSpPr>
        <p:spPr>
          <a:xfrm flipH="1" flipV="1">
            <a:off x="1428263" y="1846380"/>
            <a:ext cx="3591700" cy="3175834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8372370-C7FE-C146-4902-A91C3D077066}"/>
              </a:ext>
            </a:extLst>
          </p:cNvPr>
          <p:cNvCxnSpPr>
            <a:cxnSpLocks/>
          </p:cNvCxnSpPr>
          <p:nvPr/>
        </p:nvCxnSpPr>
        <p:spPr>
          <a:xfrm flipH="1" flipV="1">
            <a:off x="1048715" y="1846380"/>
            <a:ext cx="13697" cy="2891554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796B4597-FF86-F060-00F4-2E5E2488ABEE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4650223" y="4138367"/>
            <a:ext cx="4481621" cy="88384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4C9E544-FFA9-F6E9-7372-7264F3096D59}"/>
              </a:ext>
            </a:extLst>
          </p:cNvPr>
          <p:cNvSpPr/>
          <p:nvPr/>
        </p:nvSpPr>
        <p:spPr>
          <a:xfrm>
            <a:off x="342990" y="140700"/>
            <a:ext cx="1439628" cy="561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インシデント報告</a:t>
            </a:r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050" kern="100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74352D8-85D4-5D95-A258-921910A0CDD5}"/>
              </a:ext>
            </a:extLst>
          </p:cNvPr>
          <p:cNvCxnSpPr>
            <a:cxnSpLocks/>
          </p:cNvCxnSpPr>
          <p:nvPr/>
        </p:nvCxnSpPr>
        <p:spPr>
          <a:xfrm flipH="1">
            <a:off x="540509" y="540391"/>
            <a:ext cx="1064052" cy="0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1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52A612-E91A-15E7-F5C9-0BE362B4B7D0}"/>
              </a:ext>
            </a:extLst>
          </p:cNvPr>
          <p:cNvSpPr/>
          <p:nvPr/>
        </p:nvSpPr>
        <p:spPr>
          <a:xfrm>
            <a:off x="141402" y="122548"/>
            <a:ext cx="11915480" cy="6608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2000"/>
              </a:lnSpc>
            </a:pP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（用語の解説）</a:t>
            </a:r>
          </a:p>
          <a:p>
            <a:pPr algn="just">
              <a:lnSpc>
                <a:spcPts val="2000"/>
              </a:lnSpc>
            </a:pP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ＣＳＩＲＴ：「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Computer Security Incident Response Team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」の略。コンピュータセキュリティにかかるイシデントに対処するための組織の総称。</a:t>
            </a:r>
          </a:p>
          <a:p>
            <a:pPr indent="800100" algn="just">
              <a:lnSpc>
                <a:spcPts val="2000"/>
              </a:lnSpc>
            </a:pPr>
            <a:r>
              <a:rPr lang="ja-JP" altLang="en-US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インシデント関連情報、脆弱性情報、攻撃予兆情報を常に収集、分析し、対応方針や手順の策定などの活動をする。</a:t>
            </a:r>
          </a:p>
          <a:p>
            <a:pPr algn="just">
              <a:lnSpc>
                <a:spcPts val="2000"/>
              </a:lnSpc>
            </a:pP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ＣＩＳＯ　：「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Chief Information Security Officer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」の略。</a:t>
            </a:r>
          </a:p>
          <a:p>
            <a:pPr indent="800100" algn="just">
              <a:lnSpc>
                <a:spcPts val="2000"/>
              </a:lnSpc>
            </a:pPr>
            <a:r>
              <a:rPr lang="ja-JP" altLang="en-US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最高情報セキュリティ責任者。施設や組織における情報セキュリティを統括する責任者を指す</a:t>
            </a:r>
          </a:p>
          <a:p>
            <a:pPr algn="just">
              <a:lnSpc>
                <a:spcPts val="2000"/>
              </a:lnSpc>
            </a:pPr>
            <a:r>
              <a:rPr lang="en-US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（補足）</a:t>
            </a:r>
          </a:p>
          <a:p>
            <a:pPr algn="just">
              <a:lnSpc>
                <a:spcPts val="2000"/>
              </a:lnSpc>
            </a:pP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サイバー攻撃を受けた疑いがある場合は、下記の厚生労働省の連絡先に御連絡ください。</a:t>
            </a:r>
          </a:p>
          <a:p>
            <a:pPr algn="just">
              <a:lnSpc>
                <a:spcPts val="2000"/>
              </a:lnSpc>
            </a:pPr>
            <a:r>
              <a:rPr lang="ja-JP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なお、いたずら防止のため、１８４発信、公衆電話発信は受信不可としますので、医療機関の電話で御連絡願います。</a:t>
            </a:r>
          </a:p>
          <a:p>
            <a:pPr algn="just">
              <a:lnSpc>
                <a:spcPts val="2000"/>
              </a:lnSpc>
            </a:pPr>
            <a:r>
              <a:rPr lang="en-US" altLang="ja-JP" sz="1200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200" kern="100" dirty="0"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1200" dirty="0">
                <a:solidFill>
                  <a:schemeClr val="tx1"/>
                </a:solidFill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【連絡先】厚生労働省医政局特定医薬品開発支援・医療情報担当参事官室：０３－６８１２－７８３７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88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421</Words>
  <Application>Microsoft Office PowerPoint</Application>
  <PresentationFormat>ワイド画面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オルカ エネコム</dc:creator>
  <cp:lastModifiedBy>オルカ エネコム</cp:lastModifiedBy>
  <cp:revision>3</cp:revision>
  <dcterms:created xsi:type="dcterms:W3CDTF">2023-08-15T02:19:06Z</dcterms:created>
  <dcterms:modified xsi:type="dcterms:W3CDTF">2023-08-15T02:33:33Z</dcterms:modified>
</cp:coreProperties>
</file>